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10" r:id="rId4"/>
    <p:sldId id="304" r:id="rId5"/>
    <p:sldId id="305" r:id="rId6"/>
    <p:sldId id="306" r:id="rId7"/>
    <p:sldId id="309" r:id="rId8"/>
    <p:sldId id="268" r:id="rId9"/>
    <p:sldId id="311" r:id="rId10"/>
    <p:sldId id="30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40"/>
  </p:normalViewPr>
  <p:slideViewPr>
    <p:cSldViewPr snapToGrid="0" snapToObjects="1">
      <p:cViewPr varScale="1">
        <p:scale>
          <a:sx n="116" d="100"/>
          <a:sy n="116" d="100"/>
        </p:scale>
        <p:origin x="3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51E43-F298-DD45-8FCE-E9DDF7AB65D8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AA59B-8839-0B4E-A85E-58324F87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is quality?</a:t>
            </a:r>
            <a:r>
              <a:rPr lang="en-US" baseline="0" dirty="0"/>
              <a:t>  Is it like the Supreme Court definition of obscenity? You know it when you see it?  Not exactly.  There is a specific definition put forward by the IOM.  One of the goals of the professional societies is to improve quality of care.  The AUC are part of that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1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AA8C4E6-FA04-1242-BC5E-AE870A70C5CF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4019" y="2133600"/>
            <a:ext cx="1075936" cy="854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</a:pPr>
            <a:r>
              <a:rPr kumimoji="1" lang="en-US" sz="9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Quality of Care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</a:pPr>
            <a:r>
              <a:rPr kumimoji="1" lang="en-US" sz="9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Circulation 2000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</a:pPr>
            <a:r>
              <a:rPr kumimoji="1" lang="en-US" sz="9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P1485</a:t>
            </a:r>
          </a:p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buFont typeface="Monotype Sorts" charset="0"/>
              <a:buNone/>
            </a:pPr>
            <a:r>
              <a:rPr kumimoji="1" lang="en-US" sz="9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Left column</a:t>
            </a:r>
          </a:p>
        </p:txBody>
      </p:sp>
    </p:spTree>
    <p:extLst>
      <p:ext uri="{BB962C8B-B14F-4D97-AF65-F5344CB8AC3E}">
        <p14:creationId xmlns:p14="http://schemas.microsoft.com/office/powerpoint/2010/main" val="61197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47B5-5366-5444-A175-10FE5695357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E5E-83C4-2B42-AA1E-3EDCA16E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5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47B5-5366-5444-A175-10FE5695357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E5E-83C4-2B42-AA1E-3EDCA16E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47B5-5366-5444-A175-10FE5695357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E5E-83C4-2B42-AA1E-3EDCA16E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47B5-5366-5444-A175-10FE5695357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E5E-83C4-2B42-AA1E-3EDCA16E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30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47B5-5366-5444-A175-10FE5695357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E5E-83C4-2B42-AA1E-3EDCA16E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8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47B5-5366-5444-A175-10FE5695357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E5E-83C4-2B42-AA1E-3EDCA16E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84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47B5-5366-5444-A175-10FE5695357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E5E-83C4-2B42-AA1E-3EDCA16E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47B5-5366-5444-A175-10FE5695357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E5E-83C4-2B42-AA1E-3EDCA16E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8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47B5-5366-5444-A175-10FE5695357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E5E-83C4-2B42-AA1E-3EDCA16E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6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47B5-5366-5444-A175-10FE5695357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E5E-83C4-2B42-AA1E-3EDCA16E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21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47B5-5366-5444-A175-10FE5695357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2DE5E-83C4-2B42-AA1E-3EDCA16E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5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647B5-5366-5444-A175-10FE56953571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DE5E-83C4-2B42-AA1E-3EDCA16EC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0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m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94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70123"/>
            <a:ext cx="10515600" cy="964911"/>
          </a:xfrm>
        </p:spPr>
        <p:txBody>
          <a:bodyPr/>
          <a:lstStyle/>
          <a:p>
            <a:r>
              <a:rPr lang="en-US" b="1" dirty="0">
                <a:solidFill>
                  <a:srgbClr val="0B507A"/>
                </a:solidFill>
              </a:rPr>
              <a:t>Value-based Healthcare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113106"/>
            <a:ext cx="10515600" cy="4351338"/>
          </a:xfrm>
        </p:spPr>
        <p:txBody>
          <a:bodyPr/>
          <a:lstStyle/>
          <a:p>
            <a:r>
              <a:rPr lang="en-US" dirty="0"/>
              <a:t>Value in healthcare is an expectation by patients, payers, and regulators.</a:t>
            </a:r>
          </a:p>
          <a:p>
            <a:r>
              <a:rPr lang="en-US" dirty="0"/>
              <a:t>Quality of care is an integral part of value.</a:t>
            </a:r>
          </a:p>
          <a:p>
            <a:pPr lvl="1"/>
            <a:r>
              <a:rPr lang="en-US" dirty="0"/>
              <a:t>Bleeding complications are a PCI performance measure.</a:t>
            </a:r>
          </a:p>
          <a:p>
            <a:r>
              <a:rPr lang="en-US" dirty="0"/>
              <a:t>Adoption of safe, effective, and efficient PCI strategies can achieve value.</a:t>
            </a:r>
          </a:p>
          <a:p>
            <a:pPr lvl="1"/>
            <a:r>
              <a:rPr lang="en-US" dirty="0"/>
              <a:t>Radial approach.</a:t>
            </a:r>
          </a:p>
          <a:p>
            <a:pPr lvl="1"/>
            <a:r>
              <a:rPr lang="en-US" dirty="0"/>
              <a:t>Same day discharge in appropriate patients.</a:t>
            </a:r>
          </a:p>
          <a:p>
            <a:r>
              <a:rPr lang="en-US" dirty="0"/>
              <a:t>The T4V program is designed to facilitate value-based care.</a:t>
            </a:r>
          </a:p>
        </p:txBody>
      </p:sp>
    </p:spTree>
    <p:extLst>
      <p:ext uri="{BB962C8B-B14F-4D97-AF65-F5344CB8AC3E}">
        <p14:creationId xmlns:p14="http://schemas.microsoft.com/office/powerpoint/2010/main" val="63850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209800" y="2386669"/>
            <a:ext cx="7375525" cy="50783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rgbClr val="0B507A"/>
                </a:solidFill>
                <a:cs typeface="+mj-cs"/>
              </a:rPr>
              <a:t>How Value-Based Healthcare Affects Your Practice</a:t>
            </a:r>
          </a:p>
        </p:txBody>
      </p:sp>
      <p:sp>
        <p:nvSpPr>
          <p:cNvPr id="1130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006329"/>
            <a:ext cx="7391400" cy="1874849"/>
          </a:xfrm>
        </p:spPr>
        <p:txBody>
          <a:bodyPr>
            <a:normAutofit/>
          </a:bodyPr>
          <a:lstStyle/>
          <a:p>
            <a:r>
              <a:rPr lang="en-US" b="1" dirty="0"/>
              <a:t>Sunil V. Rao, MD, FSCAI</a:t>
            </a:r>
            <a:br>
              <a:rPr lang="en-US" dirty="0"/>
            </a:br>
            <a:r>
              <a:rPr lang="en-US" dirty="0"/>
              <a:t>Duke University School of Medicine, Durham, NC</a:t>
            </a:r>
          </a:p>
          <a:p>
            <a:r>
              <a:rPr lang="en-US" b="1" dirty="0"/>
              <a:t>Adhir Shroff, MD, MPH, FSCAI</a:t>
            </a:r>
            <a:br>
              <a:rPr lang="en-US" dirty="0"/>
            </a:br>
            <a:r>
              <a:rPr lang="en-US" dirty="0"/>
              <a:t>University of Illinois </a:t>
            </a:r>
            <a:r>
              <a:rPr lang="mr-IN" dirty="0"/>
              <a:t>–</a:t>
            </a:r>
            <a:r>
              <a:rPr lang="en-US" dirty="0"/>
              <a:t> Chicago, Chicago, IL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2209800" y="3241964"/>
            <a:ext cx="7391400" cy="383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2209800" y="3251031"/>
            <a:ext cx="7391400" cy="3834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6" y="217185"/>
            <a:ext cx="7890824" cy="519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B507A"/>
                </a:solidFill>
              </a:rPr>
              <a:t>What is “Quality”?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degree to which health services for individuals and populations increase the likelihood of desired health outcomes and are consistent with current professional knowledge.”</a:t>
            </a:r>
          </a:p>
          <a:p>
            <a:pPr lvl="2"/>
            <a:r>
              <a:rPr lang="en-US" dirty="0"/>
              <a:t>- </a:t>
            </a:r>
            <a:r>
              <a:rPr lang="en-US" dirty="0">
                <a:hlinkClick r:id="rId3"/>
              </a:rPr>
              <a:t>www.iom.edu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sz="2800" dirty="0"/>
              <a:t>Healthcare outcomes per dollar spent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3385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B507A"/>
                </a:solidFill>
              </a:rPr>
              <a:t>What is “Value”?</a:t>
            </a:r>
          </a:p>
        </p:txBody>
      </p:sp>
    </p:spTree>
    <p:extLst>
      <p:ext uri="{BB962C8B-B14F-4D97-AF65-F5344CB8AC3E}">
        <p14:creationId xmlns:p14="http://schemas.microsoft.com/office/powerpoint/2010/main" val="588851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84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B507A"/>
                </a:solidFill>
              </a:rPr>
              <a:t>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725" y="1431868"/>
            <a:ext cx="8237538" cy="42339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Represent a meaningful outcome to patients and society.</a:t>
            </a:r>
          </a:p>
          <a:p>
            <a:pPr>
              <a:spcAft>
                <a:spcPts val="1200"/>
              </a:spcAft>
            </a:pPr>
            <a:r>
              <a:rPr lang="en-US" dirty="0"/>
              <a:t>Be valid, reliable, and readily measured.</a:t>
            </a:r>
          </a:p>
          <a:p>
            <a:pPr>
              <a:spcAft>
                <a:spcPts val="1200"/>
              </a:spcAft>
            </a:pPr>
            <a:r>
              <a:rPr lang="en-US" dirty="0"/>
              <a:t>Have the ability to be adjusted for patient variability.</a:t>
            </a:r>
          </a:p>
          <a:p>
            <a:pPr>
              <a:spcAft>
                <a:spcPts val="1200"/>
              </a:spcAft>
            </a:pPr>
            <a:r>
              <a:rPr lang="en-US" dirty="0"/>
              <a:t>Be modifiable through improvements in care processes.</a:t>
            </a:r>
          </a:p>
          <a:p>
            <a:pPr>
              <a:spcAft>
                <a:spcPts val="1200"/>
              </a:spcAft>
            </a:pPr>
            <a:r>
              <a:rPr lang="en-US" dirty="0"/>
              <a:t>Be practical to measure.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565" y="59436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Quality of Care and Outcomes Research in CVD and Stroke Working Groups. </a:t>
            </a:r>
            <a:r>
              <a:rPr kumimoji="1" lang="en-US" sz="1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Circulation</a:t>
            </a:r>
            <a:r>
              <a:rPr kumimoji="1"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. 2000;101:1483-1493.</a:t>
            </a:r>
          </a:p>
        </p:txBody>
      </p:sp>
    </p:spTree>
    <p:extLst>
      <p:ext uri="{BB962C8B-B14F-4D97-AF65-F5344CB8AC3E}">
        <p14:creationId xmlns:p14="http://schemas.microsoft.com/office/powerpoint/2010/main" val="1154722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B507A"/>
                </a:solidFill>
              </a:rPr>
              <a:t>ACC </a:t>
            </a:r>
            <a:r>
              <a:rPr lang="en-US" b="1" dirty="0" err="1">
                <a:solidFill>
                  <a:srgbClr val="0B507A"/>
                </a:solidFill>
              </a:rPr>
              <a:t>CathPCI</a:t>
            </a:r>
            <a:r>
              <a:rPr lang="en-US" b="1" dirty="0">
                <a:solidFill>
                  <a:srgbClr val="0B507A"/>
                </a:solidFill>
              </a:rPr>
              <a:t> Performance Measures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725" y="1431226"/>
            <a:ext cx="8237538" cy="4235262"/>
          </a:xfrm>
        </p:spPr>
        <p:txBody>
          <a:bodyPr/>
          <a:lstStyle/>
          <a:p>
            <a:r>
              <a:rPr lang="en-US" dirty="0"/>
              <a:t>For internal QI use only</a:t>
            </a:r>
          </a:p>
          <a:p>
            <a:r>
              <a:rPr lang="en-US" dirty="0"/>
              <a:t>Risk-adjusted PCI In-hospital mortality</a:t>
            </a:r>
          </a:p>
          <a:p>
            <a:pPr lvl="1"/>
            <a:r>
              <a:rPr lang="en-US" dirty="0"/>
              <a:t>All patients</a:t>
            </a:r>
          </a:p>
          <a:p>
            <a:pPr lvl="1"/>
            <a:r>
              <a:rPr lang="en-US" dirty="0"/>
              <a:t>STEMI patients</a:t>
            </a:r>
          </a:p>
          <a:p>
            <a:pPr lvl="1"/>
            <a:r>
              <a:rPr lang="en-US" dirty="0"/>
              <a:t>NSTEMI patients</a:t>
            </a:r>
          </a:p>
          <a:p>
            <a:r>
              <a:rPr lang="en-US" dirty="0"/>
              <a:t>Risk-adjusted PCI-related bleeding</a:t>
            </a:r>
          </a:p>
          <a:p>
            <a:r>
              <a:rPr lang="en-US" dirty="0"/>
              <a:t>Risk adjusted Post-PCI AKI</a:t>
            </a:r>
          </a:p>
          <a:p>
            <a:r>
              <a:rPr lang="en-US" dirty="0"/>
              <a:t>Risk adjusted 30-day readmission after PCI</a:t>
            </a:r>
          </a:p>
        </p:txBody>
      </p:sp>
    </p:spTree>
    <p:extLst>
      <p:ext uri="{BB962C8B-B14F-4D97-AF65-F5344CB8AC3E}">
        <p14:creationId xmlns:p14="http://schemas.microsoft.com/office/powerpoint/2010/main" val="121887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28" y="307455"/>
            <a:ext cx="11430000" cy="1311128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B507A"/>
                </a:solidFill>
              </a:rPr>
              <a:t>Bleeding Avoidance Strategies as a Hospital Performance Measure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1509" y="6594109"/>
            <a:ext cx="21458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kumimoji="1" lang="en-US" sz="1000" i="1" dirty="0" err="1">
                <a:ea typeface="ＭＳ Ｐゴシック" charset="0"/>
                <a:cs typeface="ＭＳ Ｐゴシック" charset="0"/>
              </a:rPr>
              <a:t>Vora</a:t>
            </a:r>
            <a:r>
              <a:rPr kumimoji="1" lang="en-US" sz="1000" i="1" dirty="0">
                <a:ea typeface="ＭＳ Ｐゴシック" charset="0"/>
                <a:cs typeface="ＭＳ Ｐゴシック" charset="0"/>
              </a:rPr>
              <a:t> AN, et. al. JACC </a:t>
            </a:r>
            <a:r>
              <a:rPr kumimoji="1" lang="en-US" sz="1000" i="1" dirty="0" err="1">
                <a:ea typeface="ＭＳ Ｐゴシック" charset="0"/>
                <a:cs typeface="ＭＳ Ｐゴシック" charset="0"/>
              </a:rPr>
              <a:t>Intv</a:t>
            </a:r>
            <a:r>
              <a:rPr kumimoji="1" lang="en-US" sz="1000" i="1" dirty="0">
                <a:ea typeface="ＭＳ Ｐゴシック" charset="0"/>
                <a:cs typeface="ＭＳ Ｐゴシック" charset="0"/>
              </a:rPr>
              <a:t> 2016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0628" y="1600519"/>
            <a:ext cx="6275014" cy="3742988"/>
            <a:chOff x="37795197" y="6492754"/>
            <a:chExt cx="12444968" cy="926907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9986511" y="5508176"/>
              <a:ext cx="8062340" cy="12444968"/>
            </a:xfrm>
            <a:prstGeom prst="rect">
              <a:avLst/>
            </a:prstGeom>
          </p:spPr>
        </p:pic>
        <p:sp>
          <p:nvSpPr>
            <p:cNvPr id="14" name="Rectangle 2114"/>
            <p:cNvSpPr>
              <a:spLocks noChangeArrowheads="1"/>
            </p:cNvSpPr>
            <p:nvPr/>
          </p:nvSpPr>
          <p:spPr bwMode="auto">
            <a:xfrm>
              <a:off x="37795197" y="6492754"/>
              <a:ext cx="12444964" cy="1333803"/>
            </a:xfrm>
            <a:prstGeom prst="rect">
              <a:avLst/>
            </a:prstGeom>
            <a:solidFill>
              <a:srgbClr val="05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400" cap="all" dirty="0">
                  <a:solidFill>
                    <a:prstClr val="white"/>
                  </a:solidFill>
                  <a:latin typeface="Garamond" panose="02020404030301010803" pitchFamily="18" charset="0"/>
                  <a:ea typeface="ＭＳ Ｐゴシック" charset="0"/>
                  <a:cs typeface="Arial"/>
                </a:rPr>
                <a:t>Adjusted spline plot for %BAS use 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kumimoji="1" lang="en-US" sz="1400" cap="all" dirty="0">
                  <a:solidFill>
                    <a:prstClr val="white"/>
                  </a:solidFill>
                  <a:latin typeface="Garamond" panose="02020404030301010803" pitchFamily="18" charset="0"/>
                  <a:ea typeface="ＭＳ Ｐゴシック" charset="0"/>
                  <a:cs typeface="Arial"/>
                </a:rPr>
                <a:t>on bleeding rates</a:t>
              </a:r>
              <a:endParaRPr kumimoji="1" lang="en-US" sz="1400" b="1" dirty="0">
                <a:solidFill>
                  <a:prstClr val="black"/>
                </a:solidFill>
                <a:latin typeface="Garamond" panose="02020404030301010803" pitchFamily="18" charset="0"/>
                <a:ea typeface="ＭＳ Ｐゴシック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65113" y="3445384"/>
            <a:ext cx="3882302" cy="92308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600" dirty="0"/>
              <a:t>Hospitals that use BAS (e.g. radial approach) in ≥ 80% of patients realize bleeding reduction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81046" y="2805420"/>
            <a:ext cx="29694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N~2.4 million PCI </a:t>
            </a:r>
            <a:r>
              <a:rPr lang="en-US" i="1" dirty="0" err="1">
                <a:solidFill>
                  <a:schemeClr val="accent1"/>
                </a:solidFill>
              </a:rPr>
              <a:t>pts</a:t>
            </a:r>
            <a:r>
              <a:rPr lang="en-US" i="1" dirty="0">
                <a:solidFill>
                  <a:schemeClr val="accent1"/>
                </a:solidFill>
              </a:rPr>
              <a:t> from </a:t>
            </a:r>
            <a:r>
              <a:rPr lang="en-US" i="1" dirty="0" err="1">
                <a:solidFill>
                  <a:schemeClr val="accent1"/>
                </a:solidFill>
              </a:rPr>
              <a:t>CathPCI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31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B507A"/>
                </a:solidFill>
              </a:rPr>
              <a:t>Risks of Hospitalization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0725" y="1577633"/>
            <a:ext cx="8237538" cy="3008313"/>
          </a:xfrm>
        </p:spPr>
        <p:txBody>
          <a:bodyPr/>
          <a:lstStyle/>
          <a:p>
            <a:pPr>
              <a:lnSpc>
                <a:spcPct val="140000"/>
              </a:lnSpc>
              <a:defRPr/>
            </a:pPr>
            <a:r>
              <a:rPr lang="en-US" dirty="0"/>
              <a:t>Medication errors.</a:t>
            </a:r>
          </a:p>
          <a:p>
            <a:pPr>
              <a:lnSpc>
                <a:spcPct val="140000"/>
              </a:lnSpc>
              <a:defRPr/>
            </a:pPr>
            <a:r>
              <a:rPr lang="en-US" dirty="0" err="1"/>
              <a:t>Delerium</a:t>
            </a:r>
            <a:r>
              <a:rPr lang="en-US" dirty="0"/>
              <a:t>/falls.</a:t>
            </a:r>
          </a:p>
          <a:p>
            <a:pPr>
              <a:lnSpc>
                <a:spcPct val="140000"/>
              </a:lnSpc>
              <a:defRPr/>
            </a:pPr>
            <a:r>
              <a:rPr lang="en-US" dirty="0"/>
              <a:t>Hospital acquired infections.</a:t>
            </a:r>
          </a:p>
          <a:p>
            <a:pPr>
              <a:lnSpc>
                <a:spcPct val="140000"/>
              </a:lnSpc>
              <a:defRPr/>
            </a:pPr>
            <a:r>
              <a:rPr lang="en-US" dirty="0"/>
              <a:t>Little time for patient education.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376" y="546567"/>
            <a:ext cx="11430000" cy="681631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B507A"/>
                </a:solidFill>
              </a:rPr>
              <a:t>Temporal Changes in SDD for Elective PCI</a:t>
            </a:r>
            <a:br>
              <a:rPr lang="en-US" b="1" dirty="0">
                <a:solidFill>
                  <a:srgbClr val="0B507A"/>
                </a:solidFill>
              </a:rPr>
            </a:b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42152"/>
            <a:ext cx="6925029" cy="411719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292" y="6504618"/>
            <a:ext cx="16258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i="1" dirty="0" err="1"/>
              <a:t>Vora</a:t>
            </a:r>
            <a:r>
              <a:rPr lang="en-US" sz="1000" i="1" dirty="0"/>
              <a:t> A </a:t>
            </a:r>
            <a:r>
              <a:rPr lang="en-US" sz="1000" i="1" dirty="0" err="1"/>
              <a:t>Circ</a:t>
            </a:r>
            <a:r>
              <a:rPr lang="en-US" sz="1000" i="1" dirty="0"/>
              <a:t> </a:t>
            </a:r>
            <a:r>
              <a:rPr lang="en-US" sz="1000" i="1" dirty="0" err="1"/>
              <a:t>Intv</a:t>
            </a:r>
            <a:r>
              <a:rPr lang="en-US" sz="1000" i="1" dirty="0"/>
              <a:t>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7763229" y="4273905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Data from NCDR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141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10272</TotalTime>
  <Words>381</Words>
  <Application>Microsoft Office PowerPoint</Application>
  <PresentationFormat>Widescreen</PresentationFormat>
  <Paragraphs>55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Calibri Light</vt:lpstr>
      <vt:lpstr>Garamond</vt:lpstr>
      <vt:lpstr>Mangal</vt:lpstr>
      <vt:lpstr>Monotype Sorts</vt:lpstr>
      <vt:lpstr>Times New Roman</vt:lpstr>
      <vt:lpstr>Office Theme</vt:lpstr>
      <vt:lpstr>PowerPoint Presentation</vt:lpstr>
      <vt:lpstr>How Value-Based Healthcare Affects Your Practice</vt:lpstr>
      <vt:lpstr>PowerPoint Presentation</vt:lpstr>
      <vt:lpstr>What is “Quality”?</vt:lpstr>
      <vt:lpstr>Performance Measures</vt:lpstr>
      <vt:lpstr>ACC CathPCI Performance Measures</vt:lpstr>
      <vt:lpstr>Bleeding Avoidance Strategies as a Hospital Performance Measure</vt:lpstr>
      <vt:lpstr>Risks of Hospitalization</vt:lpstr>
      <vt:lpstr>Temporal Changes in SDD for Elective PCI </vt:lpstr>
      <vt:lpstr>Value-based Healthcare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Julien</dc:creator>
  <cp:lastModifiedBy>Eric Grammer</cp:lastModifiedBy>
  <cp:revision>44</cp:revision>
  <dcterms:created xsi:type="dcterms:W3CDTF">2017-05-07T20:33:05Z</dcterms:created>
  <dcterms:modified xsi:type="dcterms:W3CDTF">2017-10-23T13:33:22Z</dcterms:modified>
</cp:coreProperties>
</file>